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50d6c72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a50d6c72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a50d6c7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a50d6c7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a50d6c72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a50d6c7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a50d6c72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a50d6c72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a50d6c722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a50d6c72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a50d6c7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a50d6c7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a50d6c72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a50d6c72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a50d6c72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a50d6c72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a50d6c72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a50d6c72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a50d6c72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a50d6c72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a50d6c7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a50d6c7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a50d6c72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a50d6c72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a50d6c72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a50d6c72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a50d6c72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a50d6c72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a50d6c72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a50d6c72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a50d6c72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a50d6c72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a50d6c72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a50d6c72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a50d6c72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a50d6c72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a50d6c72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a50d6c72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a50d6c72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a50d6c72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a50d6c72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a50d6c72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50d6c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a50d6c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a50d6c7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a50d6c7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a50d6c7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a50d6c7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a50d6c72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a50d6c72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a50d6c7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a50d6c7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a50d6c7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a50d6c7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a50d6c72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a50d6c7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hyperlink" Target="http://www.bitsavers.org/pdf/ibm/brochures/IBM4341Processor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_oRcAo658GF8_9uZ-WeANMkxgVzQ6SUt/view" TargetMode="External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pBiWsFCy7_A9jg9AxfY0ILk6ejjJU-F1/view" TargetMode="External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onbarron.info/mipnerf360/" TargetMode="External"/><Relationship Id="rId4" Type="http://schemas.openxmlformats.org/officeDocument/2006/relationships/hyperlink" Target="http://www.youtube.com/watch?v=xrrhynRzC8k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s://jonbarron.info/zipnerf/" TargetMode="External"/><Relationship Id="rId7" Type="http://schemas.openxmlformats.org/officeDocument/2006/relationships/hyperlink" Target="http://drive.google.com/file/d/1x_kbLFiPBe2hucXw1PwNSBoLIMy8y_y_/view" TargetMode="External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eamfusion3d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knmnbdfq68r4DiRmcMJau5-eJoSaqZkt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hyperlink" Target="https://chenhsuanlin.bitbucket.io/bundle-adjusting-NeRF/" TargetMode="External"/><Relationship Id="rId6" Type="http://schemas.openxmlformats.org/officeDocument/2006/relationships/hyperlink" Target="http://drive.google.com/file/d/11dxqiyQ1kJFr9062nQg_9iYqHiPe9uq6/view" TargetMode="External"/><Relationship Id="rId7" Type="http://schemas.openxmlformats.org/officeDocument/2006/relationships/image" Target="../media/image28.jpg"/><Relationship Id="rId8" Type="http://schemas.openxmlformats.org/officeDocument/2006/relationships/hyperlink" Target="https://nerfies.github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vlabs.github.io/instant-ngp/" TargetMode="External"/><Relationship Id="rId4" Type="http://schemas.openxmlformats.org/officeDocument/2006/relationships/hyperlink" Target="https://developer.nvidia.com/blog/time-magazine-names-nvidia-instant-nerf-a-best-invention-of-2022/" TargetMode="External"/><Relationship Id="rId5" Type="http://schemas.openxmlformats.org/officeDocument/2006/relationships/hyperlink" Target="https://docs.nerf.studio/en/lates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hyperlink" Target="https://noise-aware-nerf.github.io/" TargetMode="External"/><Relationship Id="rId5" Type="http://schemas.openxmlformats.org/officeDocument/2006/relationships/hyperlink" Target="https://openaccess.thecvf.com/content/CVPR2022/papers/Ma_Deblur-NeRF_Neural_Radiance_Fields_From_Blurry_Images_CVPR_2022_paper.pdf" TargetMode="External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4dqv.mpi-inf.mpg.de/NeRF-OSR/" TargetMode="External"/><Relationship Id="rId4" Type="http://schemas.openxmlformats.org/officeDocument/2006/relationships/hyperlink" Target="http://drive.google.com/file/d/1GYW9GJqqHJtLznSzEEISdCQYtGsyh2sd/view" TargetMode="External"/><Relationship Id="rId5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vita-group.github.io/SinNeRF/" TargetMode="External"/><Relationship Id="rId4" Type="http://schemas.openxmlformats.org/officeDocument/2006/relationships/hyperlink" Target="http://drive.google.com/file/d/1NBT663TDTxG5Q2i9yhKMBjLoH5li5_oY/view" TargetMode="External"/><Relationship Id="rId5" Type="http://schemas.openxmlformats.org/officeDocument/2006/relationships/image" Target="../media/image20.jpg"/><Relationship Id="rId6" Type="http://schemas.openxmlformats.org/officeDocument/2006/relationships/hyperlink" Target="http://drive.google.com/file/d/16zti619PfgpyJPmqt_Zp30ldpdYO3Pmk/view" TargetMode="External"/><Relationship Id="rId7" Type="http://schemas.openxmlformats.org/officeDocument/2006/relationships/image" Target="../media/image16.jpg"/><Relationship Id="rId8" Type="http://schemas.openxmlformats.org/officeDocument/2006/relationships/hyperlink" Target="https://d2nerf.github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Jumpat/SegmentAnythingin3D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jiataogu.me/nerfdiff/" TargetMode="External"/><Relationship Id="rId4" Type="http://schemas.openxmlformats.org/officeDocument/2006/relationships/image" Target="../media/image29.gif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yzmblog.github.io/projects/MonoHuman/" TargetMode="External"/><Relationship Id="rId4" Type="http://schemas.openxmlformats.org/officeDocument/2006/relationships/hyperlink" Target="http://drive.google.com/file/d/12-9rR0sCnl4MvrYLdINHN29pldtwNou8/view" TargetMode="External"/><Relationship Id="rId5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youtu.be/HfJpQCBTqZs" TargetMode="External"/><Relationship Id="rId4" Type="http://schemas.openxmlformats.org/officeDocument/2006/relationships/hyperlink" Target="https://youtu.be/CRlN-cYFxTk" TargetMode="External"/><Relationship Id="rId5" Type="http://schemas.openxmlformats.org/officeDocument/2006/relationships/hyperlink" Target="https://youtu.be/Al6NTbgka1o" TargetMode="External"/><Relationship Id="rId6" Type="http://schemas.openxmlformats.org/officeDocument/2006/relationships/hyperlink" Target="https://github.com/MatrixBrain/awesome-NeRF" TargetMode="External"/><Relationship Id="rId7" Type="http://schemas.openxmlformats.org/officeDocument/2006/relationships/hyperlink" Target="https://arxiv.org/pdf/2304.10050.pdf" TargetMode="External"/><Relationship Id="rId8" Type="http://schemas.openxmlformats.org/officeDocument/2006/relationships/hyperlink" Target="https://jere357.github.io/assets/preza.pptx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hyperlink" Target="https://arxiv.org/abs/2003.0893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gif"/><Relationship Id="rId4" Type="http://schemas.openxmlformats.org/officeDocument/2006/relationships/hyperlink" Target="https://z-p3-scontent.fzag4-1.fna.fbcdn.net/v/t39.8562-6/240887052_556268828830553_6683310959178690396_n.pdf?_nc_cat=105&amp;ccb=1-7&amp;_nc_sid=ad8a9d&amp;_nc_ohc=XN8ETxvnhZQAX_9iALx&amp;_nc_ht=z-p3-scontent.fzag4-1.fna&amp;oh=00_AfAid73k-AXnI8rvg5C1s-Mtuc0_rphSZDuJ2IKakyVjGw&amp;oe=644EA58F" TargetMode="External"/><Relationship Id="rId5" Type="http://schemas.openxmlformats.org/officeDocument/2006/relationships/hyperlink" Target="https://z-p3-scontent.fzag4-1.fna.fbcdn.net/v/t39.8562-6/240887052_556268828830553_6683310959178690396_n.pdf?_nc_cat=105&amp;ccb=1-7&amp;_nc_sid=ad8a9d&amp;_nc_ohc=XN8ETxvnhZQAX_9iALx&amp;_nc_ht=z-p3-scontent.fzag4-1.fna&amp;oh=00_AfAid73k-AXnI8rvg5C1s-Mtuc0_rphSZDuJ2IKakyVjGw&amp;oe=644EA58F" TargetMode="External"/><Relationship Id="rId6" Type="http://schemas.openxmlformats.org/officeDocument/2006/relationships/image" Target="../media/image14.png"/><Relationship Id="rId7" Type="http://schemas.openxmlformats.org/officeDocument/2006/relationships/hyperlink" Target="https://arxiv.org/abs/1901.05103" TargetMode="External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s.cmu.edu/~epxing/Class/10715/reading/Kornick_et_al.pdf" TargetMode="External"/><Relationship Id="rId4" Type="http://schemas.openxmlformats.org/officeDocument/2006/relationships/hyperlink" Target="https://proceedings.neurips.cc/paper_files/paper/2017/file/3f5ee243547dee91fbd053c1c4a845aa-Paper.pdf" TargetMode="External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Faa53x0Z8-J_71d5xdUkas-HAxVhn3Jv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s://bmild.github.io/fourfea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dl.acm.org/doi/abs/10.1145/964965.808594" TargetMode="External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Neural radiance fields for dummies (myself included)</a:t>
            </a:r>
            <a:endParaRPr sz="2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WtF are NeRFs 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848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20"/>
              <a:t>Throwback slide</a:t>
            </a:r>
            <a:endParaRPr sz="1520"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4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  (cca [3,6] MHz) + 4MB storage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347" y="2076050"/>
            <a:ext cx="3691949" cy="2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25" y="446401"/>
            <a:ext cx="8133353" cy="1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32675"/>
            <a:ext cx="4371075" cy="21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8374500" y="4765675"/>
            <a:ext cx="7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booklet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1) march camera rays through the scene to generate a sampled set of 3D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2) use those points and their corresponding 2D viewing directions as input to the neural network to produce an output set of colors and densities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3) use classical volume rendering techniques to accumulate those colors and densities into a 2D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1.5 days on a single nvidia V100 using adam with N</a:t>
            </a:r>
            <a:r>
              <a:rPr baseline="-25000" lang="en-GB"/>
              <a:t>c</a:t>
            </a:r>
            <a:r>
              <a:rPr lang="en-GB"/>
              <a:t>=64 N</a:t>
            </a:r>
            <a:r>
              <a:rPr baseline="-25000" lang="en-GB"/>
              <a:t>f</a:t>
            </a:r>
            <a:r>
              <a:rPr lang="en-GB"/>
              <a:t>=128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Because this process is </a:t>
            </a:r>
            <a:r>
              <a:rPr lang="en-GB" sz="1200"/>
              <a:t>naturally </a:t>
            </a:r>
            <a:r>
              <a:rPr lang="en-GB" sz="1200"/>
              <a:t>differentiable, we can use gradient descent to optimize this model by minimizing the error between each observed image and the corresponding views rendered from our representation</a:t>
            </a:r>
            <a:endParaRPr sz="1200"/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NeRF rendering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NeRF rendering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627"/>
            <a:ext cx="9143998" cy="283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6456900" y="4820400"/>
            <a:ext cx="26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Mildenhall, Srinivasan, Tancik et al. - ECCV20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this d in (x,d)</a:t>
            </a:r>
            <a:r>
              <a:rPr lang="en-GB"/>
              <a:t> actually mean?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Non Lambertian (Lambertian = matte) effects are handled by the viewing direction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is a significant contribution when compared to previous work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516"/>
            <a:ext cx="9144003" cy="236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494700" y="4820400"/>
            <a:ext cx="26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Mildenhall, Srinivasan, Tancik et al. - ECCV20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 title="VD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3097"/>
            <a:ext cx="9144000" cy="349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5.2 Hierarchical volume sampling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Two pass rendering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7798500" y="4820400"/>
            <a:ext cx="13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Levoy - ACM_TOG90</a:t>
            </a:r>
            <a:endParaRPr sz="9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2780725"/>
            <a:ext cx="2828924" cy="23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 of non-vanilla NeRFs</a:t>
            </a:r>
            <a:endParaRPr/>
          </a:p>
        </p:txBody>
      </p:sp>
      <p:sp>
        <p:nvSpPr>
          <p:cNvPr id="186" name="Google Shape;186;p2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Depth estimation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 title="dep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8" y="1141500"/>
            <a:ext cx="8123826" cy="31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Mip-nerf360</a:t>
            </a:r>
            <a:r>
              <a:rPr lang="en-GB" sz="1600">
                <a:solidFill>
                  <a:schemeClr val="dk1"/>
                </a:solidFill>
              </a:rPr>
              <a:t> - Barron 23, arxiv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roject Page: https://jonbarron.info/zipnerf/&#10;&#10;Abstract:&#10;Neural Radiance Field training can be accelerated through the use of grid-based representations in NeRF's learned mapping from spatial coordinates to colors and volumetric density. However, these grid-based approaches lack an explicit understanding of scale and therefore often introduce aliasing, usually in the form of jaggies or missing scene content. Anti-aliasing has previously been addressed by mip-NeRF 360, which reasons about sub-volumes along a cone rather than points along a ray, but this approach is not natively compatible with current grid-based techniques. We show how ideas from rendering and signal processing can be used to construct a technique that combines mip-NeRF 360 and grid-based models such as Instant NGP to yield error rates that are 8%-76% lower than either prior technique, and that trains 22x faster than mip-NeRF 360." id="199" name="Google Shape;199;p30" title="Zip-NeRF: Anti-Aliased Grid-Based Neural Radiance Fields --- Supplemental Vide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396" y="2502601"/>
            <a:ext cx="3999900" cy="22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41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</a:pPr>
            <a:r>
              <a:rPr lang="en-GB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Zip-NeRF</a:t>
            </a:r>
            <a:r>
              <a:rPr lang="en-GB" sz="1600">
                <a:solidFill>
                  <a:schemeClr val="dk1"/>
                </a:solidFill>
              </a:rPr>
              <a:t> - Barron 23, arxiv jax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 title="mipnerf360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091850"/>
            <a:ext cx="3836900" cy="2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D</a:t>
            </a:r>
            <a:r>
              <a:rPr lang="en-GB" sz="3900"/>
              <a:t>reamfusion</a:t>
            </a:r>
            <a:endParaRPr sz="3900"/>
          </a:p>
        </p:txBody>
      </p:sp>
      <p:sp>
        <p:nvSpPr>
          <p:cNvPr id="207" name="Google Shape;207;p31"/>
          <p:cNvSpPr txBox="1"/>
          <p:nvPr/>
        </p:nvSpPr>
        <p:spPr>
          <a:xfrm>
            <a:off x="0" y="4743300"/>
            <a:ext cx="18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Poole et al - arxiv22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Introduction: use-case of vanilla NeRF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nerf render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063" y="1152475"/>
            <a:ext cx="5189867" cy="38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2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BARF :   Bundle-Adjusting Neural Radiance Fields, 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positional encoding</a:t>
            </a:r>
            <a:r>
              <a:rPr lang="en-GB" sz="1100">
                <a:solidFill>
                  <a:schemeClr val="dk1"/>
                </a:solidFill>
              </a:rPr>
              <a:t> behaves strangely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with imperfect camera poses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50" y="1558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31" y="1222212"/>
            <a:ext cx="284253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0" y="4743300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Lin et al. - ICCV21</a:t>
            </a:r>
            <a:endParaRPr/>
          </a:p>
        </p:txBody>
      </p:sp>
      <p:pic>
        <p:nvPicPr>
          <p:cNvPr id="217" name="Google Shape;217;p32" title="barf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7875" y="2256601"/>
            <a:ext cx="4708251" cy="233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2"/>
          <p:cNvCxnSpPr>
            <a:endCxn id="217" idx="0"/>
          </p:cNvCxnSpPr>
          <p:nvPr/>
        </p:nvCxnSpPr>
        <p:spPr>
          <a:xfrm>
            <a:off x="4569301" y="1794901"/>
            <a:ext cx="27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2"/>
          <p:cNvSpPr txBox="1"/>
          <p:nvPr/>
        </p:nvSpPr>
        <p:spPr>
          <a:xfrm>
            <a:off x="2217875" y="4568875"/>
            <a:ext cx="478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w/o positional encoding              w/ full positional encoding                   </a:t>
            </a:r>
            <a:r>
              <a:rPr b="1" lang="en-GB" sz="600"/>
              <a:t>BARF</a:t>
            </a:r>
            <a:r>
              <a:rPr lang="en-GB" sz="600"/>
              <a:t> (theirs)</a:t>
            </a:r>
            <a:endParaRPr sz="900"/>
          </a:p>
        </p:txBody>
      </p:sp>
      <p:sp>
        <p:nvSpPr>
          <p:cNvPr id="220" name="Google Shape;220;p32"/>
          <p:cNvSpPr txBox="1"/>
          <p:nvPr/>
        </p:nvSpPr>
        <p:spPr>
          <a:xfrm>
            <a:off x="7357500" y="4743300"/>
            <a:ext cx="17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Park et al. - ICCV21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Faster training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https://nvlabs.github.io/instant-ngp/</a:t>
            </a:r>
            <a:r>
              <a:rPr lang="en-GB" sz="800"/>
              <a:t>  </a:t>
            </a:r>
            <a:r>
              <a:rPr lang="en-GB"/>
              <a:t>-12k zvjezdica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https://developer.nvidia.com/blog/time-magazine-names-nvidia-instant-nerf-a-best-invention-of-2022/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paper siggraph22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https://docs.nerf.studio/en/latest/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Denoising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Burst denoising - images taken in low-light environments</a:t>
            </a:r>
            <a:endParaRPr/>
          </a:p>
        </p:txBody>
      </p:sp>
      <p:sp>
        <p:nvSpPr>
          <p:cNvPr id="233" name="Google Shape;23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Motion blur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75" y="1896449"/>
            <a:ext cx="3426151" cy="128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0" y="4743300"/>
            <a:ext cx="19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Pearl et al - CVPR22</a:t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7376100" y="4743300"/>
            <a:ext cx="17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Ma et al - CVPR22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238" y="1764825"/>
            <a:ext cx="4310227" cy="24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Scene relighting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317875" y="4724750"/>
            <a:ext cx="31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Rundev et al. - ECCV22</a:t>
            </a:r>
            <a:endParaRPr/>
          </a:p>
        </p:txBody>
      </p:sp>
      <p:pic>
        <p:nvPicPr>
          <p:cNvPr id="246" name="Google Shape;246;p35" title="relighting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425" y="1364400"/>
            <a:ext cx="5741152" cy="28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Few-shot NeRF</a:t>
            </a:r>
            <a:r>
              <a:rPr lang="en-GB"/>
              <a:t>ovi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D2nerf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SinNeRF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7346700" y="4768200"/>
            <a:ext cx="17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Xu, Yiang - ECCV22</a:t>
            </a:r>
            <a:endParaRPr/>
          </a:p>
        </p:txBody>
      </p:sp>
      <p:pic>
        <p:nvPicPr>
          <p:cNvPr id="255" name="Google Shape;255;p36" title="sinnerf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400" y="1840450"/>
            <a:ext cx="2750600" cy="27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 title="d2nerf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921175"/>
            <a:ext cx="5558225" cy="15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27350" y="4713975"/>
            <a:ext cx="24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Wu, NIPS22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/>
              <a:t>0 23 papers btw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Segment Anything in 3D with NeRFs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Cen et al. - preprint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Nerfdiff</a:t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0" y="4681800"/>
            <a:ext cx="22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 et al. - arxiv23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363" y="1208398"/>
            <a:ext cx="6505275" cy="16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6" y="2500950"/>
            <a:ext cx="7526304" cy="20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Monohuman</a:t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91900" y="4794675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Yu et al. - CVPR23</a:t>
            </a:r>
            <a:endParaRPr/>
          </a:p>
        </p:txBody>
      </p:sp>
      <p:pic>
        <p:nvPicPr>
          <p:cNvPr id="285" name="Google Shape;285;p40" title="backfrip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625" y="1152475"/>
            <a:ext cx="3857676" cy="38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Jere, I wanna learn more about NeRFs	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https://youtu.be/HfJpQCBTqZs</a:t>
            </a:r>
            <a:r>
              <a:rPr lang="en-GB"/>
              <a:t> </a:t>
            </a:r>
            <a:r>
              <a:rPr lang="en-GB" sz="1700"/>
              <a:t>- one of the original authors holding a seminar at MIT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4"/>
              </a:rPr>
              <a:t>https://youtu.be/CRlN-cYFxTk</a:t>
            </a:r>
            <a:r>
              <a:rPr lang="en-GB" sz="1700"/>
              <a:t> - Yannic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5"/>
              </a:rPr>
              <a:t>https://youtu.be/Al6NTbgka1o</a:t>
            </a:r>
            <a:r>
              <a:rPr lang="en-GB" sz="1700"/>
              <a:t> - FFN Cambridge seminar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6"/>
              </a:rPr>
              <a:t>https://github.com/MatrixBrain/awesome-NeRF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7"/>
              </a:rPr>
              <a:t>Neural Radiance Fields: Past, Present, and Future, Ansh Mittal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8"/>
              </a:rPr>
              <a:t>https://jere357.github.io/assets/preza.pptx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Unironically - twitter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Introduction: Inputs and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800" y="1778049"/>
            <a:ext cx="4882401" cy="7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25" y="3175233"/>
            <a:ext cx="5840750" cy="18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6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3885425"/>
            <a:ext cx="85206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We encourage the representation to be multiview consistent by restricting the network to predict the volume density σ as a function of only the location x, while allowing the RGB color c to be predicted as a function of both location and viewing direction.</a:t>
            </a:r>
            <a:endParaRPr sz="11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625" y="1127075"/>
            <a:ext cx="6298741" cy="25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7478975" y="1023175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sigmoida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811825" y="1108681"/>
            <a:ext cx="667150" cy="1259525"/>
          </a:xfrm>
          <a:custGeom>
            <a:rect b="b" l="l" r="r" t="t"/>
            <a:pathLst>
              <a:path extrusionOk="0" h="50381" w="26686">
                <a:moveTo>
                  <a:pt x="26686" y="4972"/>
                </a:moveTo>
                <a:cubicBezTo>
                  <a:pt x="23709" y="4649"/>
                  <a:pt x="13271" y="-4533"/>
                  <a:pt x="8823" y="3035"/>
                </a:cubicBezTo>
                <a:cubicBezTo>
                  <a:pt x="4375" y="10603"/>
                  <a:pt x="1471" y="42490"/>
                  <a:pt x="0" y="503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1" name="Google Shape;81;p16"/>
          <p:cNvCxnSpPr/>
          <p:nvPr/>
        </p:nvCxnSpPr>
        <p:spPr>
          <a:xfrm flipH="1">
            <a:off x="5795025" y="732600"/>
            <a:ext cx="591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5267725" y="382900"/>
            <a:ext cx="15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Nema aktivacije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kind of data do you need?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Later models are more robust to “bad”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COLMAP for real world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* </a:t>
            </a:r>
            <a:r>
              <a:rPr lang="en-GB"/>
              <a:t>no views from under the scene - hemisphere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2"/>
            <a:ext cx="9144003" cy="21074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634500" y="4820400"/>
            <a:ext cx="250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Mildenhall, Srinivasan, Tancik et al. - ECCV20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6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comments on related work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90175" y="635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Neural Volumes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RGB+alpha volume rendering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pro: looks good  con: (storage requirements)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10 days on a single nvidia v100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832400" y="635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Deep SDF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NNs for continuous shape representation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pro: smaller + faster than &lt;-	 con: weird math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725" y="3528200"/>
            <a:ext cx="1615276" cy="16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0" y="4820400"/>
            <a:ext cx="190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Lombardi</a:t>
            </a:r>
            <a:r>
              <a:rPr lang="en-GB" sz="900" u="sng">
                <a:solidFill>
                  <a:schemeClr val="hlink"/>
                </a:solidFill>
                <a:hlinkClick r:id="rId5"/>
              </a:rPr>
              <a:t> et al. - ACM_TOG 19</a:t>
            </a:r>
            <a:endParaRPr sz="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25" y="2314400"/>
            <a:ext cx="4507750" cy="11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755900" y="4820400"/>
            <a:ext cx="138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7"/>
              </a:rPr>
              <a:t>Park et al. - CVPR19</a:t>
            </a:r>
            <a:endParaRPr sz="9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6074" y="2314400"/>
            <a:ext cx="3614450" cy="2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5.1 Positional encoding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Positional encoding helps the network learn high-frequency “signals”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7126500" y="4851000"/>
            <a:ext cx="20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Hornik, Stinchcombe, White - NN89</a:t>
            </a:r>
            <a:endParaRPr sz="1200"/>
          </a:p>
        </p:txBody>
      </p:sp>
      <p:sp>
        <p:nvSpPr>
          <p:cNvPr id="110" name="Google Shape;110;p19"/>
          <p:cNvSpPr txBox="1"/>
          <p:nvPr/>
        </p:nvSpPr>
        <p:spPr>
          <a:xfrm>
            <a:off x="0" y="4820400"/>
            <a:ext cx="451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Vaswani, Shazeer, Parmar, Uszkoreit, Jones, Gomez, Kaiser, Polosukhin - NIPS17</a:t>
            </a:r>
            <a:endParaRPr sz="9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33083"/>
            <a:ext cx="9143999" cy="26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 title="j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13" y="0"/>
            <a:ext cx="8437776" cy="474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5630700" y="4746250"/>
            <a:ext cx="3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Tancik, Srinivasan, Mildenhall - NIPS20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Volume rendering 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5" y="1068788"/>
            <a:ext cx="900905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7357200" y="4820400"/>
            <a:ext cx="178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Kajiya, Herzen - SIGGRAPH84</a:t>
            </a:r>
            <a:endParaRPr sz="9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200650"/>
            <a:ext cx="3406124" cy="29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1636050" y="1711800"/>
            <a:ext cx="500350" cy="28175"/>
          </a:xfrm>
          <a:custGeom>
            <a:rect b="b" l="l" r="r" t="t"/>
            <a:pathLst>
              <a:path extrusionOk="0" h="1127" w="20014">
                <a:moveTo>
                  <a:pt x="0" y="0"/>
                </a:moveTo>
                <a:cubicBezTo>
                  <a:pt x="6420" y="1837"/>
                  <a:pt x="13336" y="861"/>
                  <a:pt x="20014" y="8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Google Shape;130;p21"/>
          <p:cNvSpPr/>
          <p:nvPr/>
        </p:nvSpPr>
        <p:spPr>
          <a:xfrm>
            <a:off x="2200950" y="1711800"/>
            <a:ext cx="731725" cy="21650"/>
          </a:xfrm>
          <a:custGeom>
            <a:rect b="b" l="l" r="r" t="t"/>
            <a:pathLst>
              <a:path extrusionOk="0" h="866" w="29269">
                <a:moveTo>
                  <a:pt x="0" y="0"/>
                </a:moveTo>
                <a:cubicBezTo>
                  <a:pt x="9624" y="1609"/>
                  <a:pt x="19512" y="431"/>
                  <a:pt x="29269" y="4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21"/>
          <p:cNvSpPr/>
          <p:nvPr/>
        </p:nvSpPr>
        <p:spPr>
          <a:xfrm>
            <a:off x="3045650" y="1687335"/>
            <a:ext cx="1022250" cy="32900"/>
          </a:xfrm>
          <a:custGeom>
            <a:rect b="b" l="l" r="r" t="t"/>
            <a:pathLst>
              <a:path extrusionOk="0" h="1316" w="40890">
                <a:moveTo>
                  <a:pt x="0" y="764"/>
                </a:moveTo>
                <a:cubicBezTo>
                  <a:pt x="3881" y="2059"/>
                  <a:pt x="8183" y="574"/>
                  <a:pt x="12267" y="334"/>
                </a:cubicBezTo>
                <a:cubicBezTo>
                  <a:pt x="21792" y="-226"/>
                  <a:pt x="31349" y="119"/>
                  <a:pt x="40890" y="1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21"/>
          <p:cNvSpPr txBox="1"/>
          <p:nvPr/>
        </p:nvSpPr>
        <p:spPr>
          <a:xfrm>
            <a:off x="6677325" y="2765163"/>
            <a:ext cx="146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Probability of empty space</a:t>
            </a:r>
            <a:endParaRPr sz="800"/>
          </a:p>
        </p:txBody>
      </p:sp>
      <p:sp>
        <p:nvSpPr>
          <p:cNvPr id="133" name="Google Shape;133;p21"/>
          <p:cNvSpPr/>
          <p:nvPr/>
        </p:nvSpPr>
        <p:spPr>
          <a:xfrm>
            <a:off x="5865460" y="1705348"/>
            <a:ext cx="871050" cy="1184725"/>
          </a:xfrm>
          <a:custGeom>
            <a:rect b="b" l="l" r="r" t="t"/>
            <a:pathLst>
              <a:path extrusionOk="0" h="47389" w="34842">
                <a:moveTo>
                  <a:pt x="34842" y="47389"/>
                </a:moveTo>
                <a:cubicBezTo>
                  <a:pt x="23238" y="42746"/>
                  <a:pt x="15468" y="30591"/>
                  <a:pt x="9878" y="19412"/>
                </a:cubicBezTo>
                <a:cubicBezTo>
                  <a:pt x="7898" y="15452"/>
                  <a:pt x="5650" y="11622"/>
                  <a:pt x="3852" y="7576"/>
                </a:cubicBezTo>
                <a:cubicBezTo>
                  <a:pt x="2887" y="5405"/>
                  <a:pt x="1292" y="-872"/>
                  <a:pt x="408" y="1334"/>
                </a:cubicBezTo>
                <a:cubicBezTo>
                  <a:pt x="-382" y="3306"/>
                  <a:pt x="748" y="9476"/>
                  <a:pt x="1700" y="7576"/>
                </a:cubicBezTo>
                <a:cubicBezTo>
                  <a:pt x="2810" y="5361"/>
                  <a:pt x="2160" y="2010"/>
                  <a:pt x="408" y="258"/>
                </a:cubicBezTo>
                <a:cubicBezTo>
                  <a:pt x="-1379" y="-1529"/>
                  <a:pt x="3583" y="8759"/>
                  <a:pt x="4713" y="6499"/>
                </a:cubicBezTo>
                <a:cubicBezTo>
                  <a:pt x="5440" y="5044"/>
                  <a:pt x="2387" y="4194"/>
                  <a:pt x="1484" y="284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